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0" r:id="rId4"/>
    <p:sldId id="258" r:id="rId5"/>
    <p:sldId id="259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141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5C063-E560-472B-8B32-5460EBAC5B2F}" type="datetimeFigureOut">
              <a:rPr lang="ru-RU" smtClean="0"/>
              <a:t>05.09.2020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8FC84-B214-4629-928F-B3CE7C04AB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54338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5C063-E560-472B-8B32-5460EBAC5B2F}" type="datetimeFigureOut">
              <a:rPr lang="ru-RU" smtClean="0"/>
              <a:t>05.09.2020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8FC84-B214-4629-928F-B3CE7C04AB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11606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5C063-E560-472B-8B32-5460EBAC5B2F}" type="datetimeFigureOut">
              <a:rPr lang="ru-RU" smtClean="0"/>
              <a:t>05.09.2020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8FC84-B214-4629-928F-B3CE7C04AB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83726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5C063-E560-472B-8B32-5460EBAC5B2F}" type="datetimeFigureOut">
              <a:rPr lang="ru-RU" smtClean="0"/>
              <a:t>05.09.2020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8FC84-B214-4629-928F-B3CE7C04AB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19190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5C063-E560-472B-8B32-5460EBAC5B2F}" type="datetimeFigureOut">
              <a:rPr lang="ru-RU" smtClean="0"/>
              <a:t>05.09.2020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8FC84-B214-4629-928F-B3CE7C04AB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05712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5C063-E560-472B-8B32-5460EBAC5B2F}" type="datetimeFigureOut">
              <a:rPr lang="ru-RU" smtClean="0"/>
              <a:t>05.09.2020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8FC84-B214-4629-928F-B3CE7C04AB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14438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5C063-E560-472B-8B32-5460EBAC5B2F}" type="datetimeFigureOut">
              <a:rPr lang="ru-RU" smtClean="0"/>
              <a:t>05.09.2020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8FC84-B214-4629-928F-B3CE7C04AB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18944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5C063-E560-472B-8B32-5460EBAC5B2F}" type="datetimeFigureOut">
              <a:rPr lang="ru-RU" smtClean="0"/>
              <a:t>05.09.2020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8FC84-B214-4629-928F-B3CE7C04AB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39654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5C063-E560-472B-8B32-5460EBAC5B2F}" type="datetimeFigureOut">
              <a:rPr lang="ru-RU" smtClean="0"/>
              <a:t>05.09.2020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8FC84-B214-4629-928F-B3CE7C04AB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38993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5C063-E560-472B-8B32-5460EBAC5B2F}" type="datetimeFigureOut">
              <a:rPr lang="ru-RU" smtClean="0"/>
              <a:t>05.09.2020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8FC84-B214-4629-928F-B3CE7C04AB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69507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5C063-E560-472B-8B32-5460EBAC5B2F}" type="datetimeFigureOut">
              <a:rPr lang="ru-RU" smtClean="0"/>
              <a:t>05.09.2020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8FC84-B214-4629-928F-B3CE7C04AB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47048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C5C063-E560-472B-8B32-5460EBAC5B2F}" type="datetimeFigureOut">
              <a:rPr lang="ru-RU" smtClean="0"/>
              <a:t>05.09.2020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48FC84-B214-4629-928F-B3CE7C04AB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77528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2843808" y="260648"/>
            <a:ext cx="5040560" cy="93610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>
            <a:noAutofit/>
          </a:bodyPr>
          <a:lstStyle/>
          <a:p>
            <a:pPr algn="ctr">
              <a:spcBef>
                <a:spcPct val="0"/>
              </a:spcBef>
            </a:pPr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Лекция 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5</a:t>
            </a:r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/>
            </a:r>
            <a:b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</a:br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 Базы битумных материалов </a:t>
            </a:r>
          </a:p>
        </p:txBody>
      </p:sp>
      <p:sp>
        <p:nvSpPr>
          <p:cNvPr id="3" name="Содержимое 2"/>
          <p:cNvSpPr txBox="1">
            <a:spLocks/>
          </p:cNvSpPr>
          <p:nvPr/>
        </p:nvSpPr>
        <p:spPr>
          <a:xfrm>
            <a:off x="0" y="1412776"/>
            <a:ext cx="9144000" cy="273630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ru-RU" sz="1400" dirty="0"/>
              <a:t> Различают:</a:t>
            </a:r>
          </a:p>
          <a:p>
            <a:pPr>
              <a:buFont typeface="Arial" pitchFamily="34" charset="0"/>
              <a:buChar char="•"/>
            </a:pPr>
            <a:r>
              <a:rPr lang="ru-RU" sz="1400" dirty="0"/>
              <a:t> базы </a:t>
            </a:r>
            <a:r>
              <a:rPr lang="ru-RU" sz="1600" b="1" i="1" dirty="0"/>
              <a:t>централизованного снабжения</a:t>
            </a:r>
            <a:r>
              <a:rPr lang="ru-RU" sz="1400" dirty="0"/>
              <a:t> вяжущими крупных узлов строящихся дорог</a:t>
            </a:r>
          </a:p>
          <a:p>
            <a:pPr>
              <a:buFont typeface="Arial" pitchFamily="34" charset="0"/>
              <a:buChar char="•"/>
            </a:pPr>
            <a:r>
              <a:rPr lang="ru-RU" sz="1400" b="1" i="1" dirty="0"/>
              <a:t> </a:t>
            </a:r>
            <a:r>
              <a:rPr lang="ru-RU" sz="1600" b="1" i="1" dirty="0" err="1"/>
              <a:t>приобъектные</a:t>
            </a:r>
            <a:r>
              <a:rPr lang="ru-RU" sz="1400" dirty="0"/>
              <a:t>, обслуживающие одну автомобильную дорогу или ее отдельные участки</a:t>
            </a:r>
          </a:p>
          <a:p>
            <a:endParaRPr lang="ru-RU" sz="1400" dirty="0"/>
          </a:p>
          <a:p>
            <a:r>
              <a:rPr lang="ru-RU" sz="1400" dirty="0"/>
              <a:t> Кроме битумных баз, на АБЗ или заводах дорожных эмульсий организуют </a:t>
            </a:r>
            <a:r>
              <a:rPr lang="ru-RU" sz="1600" b="1" i="1" dirty="0"/>
              <a:t>битумные цехи</a:t>
            </a:r>
            <a:r>
              <a:rPr lang="ru-RU" sz="1400" dirty="0"/>
              <a:t>.</a:t>
            </a:r>
          </a:p>
          <a:p>
            <a:endParaRPr lang="ru-RU" sz="1400" dirty="0"/>
          </a:p>
          <a:p>
            <a:r>
              <a:rPr lang="ru-RU" sz="1400" dirty="0"/>
              <a:t>По способу доставки вяжущего различают:</a:t>
            </a:r>
          </a:p>
          <a:p>
            <a:pPr>
              <a:buFont typeface="Arial" pitchFamily="34" charset="0"/>
              <a:buChar char="•"/>
            </a:pPr>
            <a:r>
              <a:rPr lang="ru-RU" sz="1400" b="1" i="1" dirty="0"/>
              <a:t> </a:t>
            </a:r>
            <a:r>
              <a:rPr lang="ru-RU" sz="1600" b="1" i="1" dirty="0"/>
              <a:t>прирельсовые</a:t>
            </a:r>
            <a:r>
              <a:rPr lang="ru-RU" sz="1400" dirty="0"/>
              <a:t> с доставкой на базу вяжущего железнодорожным транспортом;</a:t>
            </a:r>
          </a:p>
          <a:p>
            <a:pPr>
              <a:buFont typeface="Arial" pitchFamily="34" charset="0"/>
              <a:buChar char="•"/>
            </a:pPr>
            <a:r>
              <a:rPr lang="ru-RU" sz="1400" b="1" i="1" dirty="0"/>
              <a:t> </a:t>
            </a:r>
            <a:r>
              <a:rPr lang="ru-RU" sz="1600" b="1" i="1" dirty="0"/>
              <a:t>прибрежные</a:t>
            </a:r>
            <a:r>
              <a:rPr lang="ru-RU" sz="1400" dirty="0"/>
              <a:t>, расположенные вблизи судоходных рек;</a:t>
            </a:r>
          </a:p>
          <a:p>
            <a:pPr>
              <a:buFont typeface="Arial" pitchFamily="34" charset="0"/>
              <a:buChar char="•"/>
            </a:pPr>
            <a:r>
              <a:rPr lang="ru-RU" sz="1400" b="1" i="1" dirty="0"/>
              <a:t> </a:t>
            </a:r>
            <a:r>
              <a:rPr lang="ru-RU" sz="1600" b="1" i="1" dirty="0" err="1"/>
              <a:t>притрассовые</a:t>
            </a:r>
            <a:r>
              <a:rPr lang="ru-RU" sz="1400" dirty="0"/>
              <a:t> с доставкой на базу вяжущего </a:t>
            </a:r>
            <a:r>
              <a:rPr lang="ru-RU" sz="1400" dirty="0" err="1"/>
              <a:t>автобитумовозами</a:t>
            </a:r>
            <a:r>
              <a:rPr lang="ru-RU" sz="1400" dirty="0"/>
              <a:t>.</a:t>
            </a:r>
          </a:p>
          <a:p>
            <a:pPr marL="342900" indent="-342900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</a:pPr>
            <a:endParaRPr lang="ru-RU" sz="1400" i="1" dirty="0"/>
          </a:p>
          <a:p>
            <a:pPr marL="342900" indent="-342900">
              <a:spcBef>
                <a:spcPct val="20000"/>
              </a:spcBef>
              <a:defRPr/>
            </a:pPr>
            <a:endParaRPr lang="ru-RU" sz="1400" dirty="0"/>
          </a:p>
          <a:p>
            <a:pPr marL="342900" indent="-342900">
              <a:spcBef>
                <a:spcPct val="20000"/>
              </a:spcBef>
              <a:defRPr/>
            </a:pPr>
            <a:endParaRPr lang="ru-RU" sz="1400" dirty="0"/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107504" y="4077072"/>
            <a:ext cx="8856984" cy="252028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ru-RU" sz="1400" b="1" i="1" dirty="0"/>
              <a:t>Доставка битума:</a:t>
            </a:r>
            <a:endParaRPr lang="ru-RU" sz="1400" dirty="0"/>
          </a:p>
          <a:p>
            <a:pPr algn="just"/>
            <a:r>
              <a:rPr lang="ru-RU" sz="1400" dirty="0"/>
              <a:t> Битум от нефтеперерабатывающих заводов доставляют на базы в железнодорожных цистернах - термосах емкостью 50, 60 и 80 т, бункерных полувагонах емкостью 40...60 т, в </a:t>
            </a:r>
            <a:r>
              <a:rPr lang="ru-RU" sz="1400" dirty="0" err="1"/>
              <a:t>автобитумовозах</a:t>
            </a:r>
            <a:r>
              <a:rPr lang="ru-RU" sz="1400" dirty="0"/>
              <a:t> грузоподъемностью  7, 14, 20, 40 т и более. </a:t>
            </a:r>
          </a:p>
          <a:p>
            <a:pPr algn="just"/>
            <a:r>
              <a:rPr lang="ru-RU" sz="1400" dirty="0"/>
              <a:t>Все виды транспортных средств имеют теплоизоляцию или устройство для разогрева битума (паром, электричеством и др.). </a:t>
            </a:r>
          </a:p>
          <a:p>
            <a:pPr algn="just"/>
            <a:r>
              <a:rPr lang="ru-RU" sz="1400" dirty="0"/>
              <a:t>При разгрузке бункер полувагона опрокидывают на широкий лоток, по которому скатывается ком битума или стекает (в зависимости от степени нагрева).</a:t>
            </a:r>
          </a:p>
          <a:p>
            <a:pPr algn="just"/>
            <a:endParaRPr lang="ru-RU" sz="1400" dirty="0"/>
          </a:p>
          <a:p>
            <a:pPr algn="just"/>
            <a:r>
              <a:rPr lang="ru-RU" sz="1400" dirty="0"/>
              <a:t>Из </a:t>
            </a:r>
            <a:r>
              <a:rPr lang="ru-RU" sz="1400" dirty="0" err="1"/>
              <a:t>автобитумовозов</a:t>
            </a:r>
            <a:r>
              <a:rPr lang="ru-RU" sz="1400" dirty="0"/>
              <a:t> битум сливают самотеком через патрубок по гибкому шлангу или перекачивают насосом в </a:t>
            </a:r>
            <a:r>
              <a:rPr lang="ru-RU" sz="1400" b="1" i="1" dirty="0" err="1"/>
              <a:t>битумохранилище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1671573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476672"/>
            <a:ext cx="5760640" cy="6021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56176" y="548682"/>
            <a:ext cx="971550" cy="1171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5298" name="Rectangle 2"/>
          <p:cNvSpPr>
            <a:spLocks noChangeArrowheads="1"/>
          </p:cNvSpPr>
          <p:nvPr/>
        </p:nvSpPr>
        <p:spPr bwMode="auto">
          <a:xfrm>
            <a:off x="6156176" y="2276872"/>
            <a:ext cx="2867012" cy="289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ru-RU" altLang="zh-CN" sz="1400" dirty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1 - секции </a:t>
            </a:r>
            <a:r>
              <a:rPr lang="ru-RU" altLang="zh-CN" sz="1400" dirty="0" err="1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битумохранилища</a:t>
            </a:r>
            <a:r>
              <a:rPr lang="ru-RU" altLang="zh-CN" sz="1400" dirty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; 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ru-RU" altLang="zh-CN" sz="1400" dirty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2 - пожарный резервуар; 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ru-RU" altLang="zh-CN" sz="1400" dirty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3 - битумоплавильная установка; 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ru-RU" altLang="zh-CN" sz="1400" dirty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4 - расходная емкость битума; 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ru-RU" altLang="zh-CN" sz="1400" dirty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5 - парокотельная и душ; 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ru-RU" altLang="zh-CN" sz="1400" dirty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6 -трансформаторная подстанция; 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ru-RU" altLang="zh-CN" sz="1400" dirty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7 - администрация;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ru-RU" altLang="zh-CN" sz="1400" dirty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 8 - лаборатория; 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ru-RU" altLang="zh-CN" sz="1400" dirty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9- материально-технический склад; 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ru-RU" altLang="zh-CN" sz="1400" dirty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бытовые помещения; 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ru-RU" altLang="zh-CN" sz="1400" dirty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10 - ремонтно-механическая мастерская; 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ru-RU" altLang="zh-CN" sz="1400" dirty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11 – туалет; 12 - пункт охраны</a:t>
            </a:r>
            <a:endParaRPr lang="ru-RU" altLang="zh-CN" sz="1400" dirty="0"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907706" y="0"/>
            <a:ext cx="58672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Пример компоновки  генерального плана битумной базы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30786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60577" y="279462"/>
            <a:ext cx="2590196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2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Битумохранилища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92727" y="710349"/>
            <a:ext cx="806334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Одно из основных требований хранения битума – исключить попадание в него атмосферной и грунтовой влаги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92727" y="1469395"/>
            <a:ext cx="8188037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36525" algn="just">
              <a:spcAft>
                <a:spcPts val="0"/>
              </a:spcAft>
            </a:pP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         </a:t>
            </a:r>
            <a:r>
              <a:rPr lang="ru-RU" b="1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Битумохранилища</a:t>
            </a: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классифицируют: </a:t>
            </a:r>
            <a:endParaRPr lang="ru-RU" sz="2000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"/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по вместимости резервуара и назначению;</a:t>
            </a:r>
            <a:endParaRPr lang="ru-RU" sz="20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"/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положению резервуара;</a:t>
            </a:r>
            <a:endParaRPr lang="ru-RU" sz="20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"/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наличию нагревателей и конструкции.</a:t>
            </a:r>
            <a:endParaRPr lang="ru-RU" sz="20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36525" algn="just"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	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По вместимости </a:t>
            </a: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резервуара:</a:t>
            </a:r>
            <a:endParaRPr lang="ru-RU" sz="2000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"/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до 100 т –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битумохранилища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временные;</a:t>
            </a:r>
            <a:endParaRPr lang="ru-RU" sz="20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85750" indent="-285750">
              <a:buFont typeface="Calibri" panose="020F0502020204030204" pitchFamily="34" charset="0"/>
              <a:buChar char="₋"/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500 т и более – постоянные.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/>
          <p:nvPr/>
        </p:nvPicPr>
        <p:blipFill>
          <a:blip r:embed="rId2"/>
          <a:stretch>
            <a:fillRect/>
          </a:stretch>
        </p:blipFill>
        <p:spPr>
          <a:xfrm>
            <a:off x="1652419" y="3613436"/>
            <a:ext cx="5629275" cy="219075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442009" y="5916902"/>
            <a:ext cx="861752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36525" algn="just"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Рис. 5.2.1.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Битумохранилище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20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ru-RU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 –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ямное; </a:t>
            </a:r>
            <a:r>
              <a:rPr lang="ru-RU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 –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полуямное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ru-RU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 наземное; </a:t>
            </a:r>
            <a:r>
              <a:rPr lang="ru-RU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 –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подземное; </a:t>
            </a:r>
            <a:r>
              <a:rPr lang="ru-RU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 –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переносное инвентарное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7835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 txBox="1">
            <a:spLocks/>
          </p:cNvSpPr>
          <p:nvPr/>
        </p:nvSpPr>
        <p:spPr>
          <a:xfrm>
            <a:off x="0" y="116632"/>
            <a:ext cx="9144000" cy="3600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indent="-342900">
              <a:spcBef>
                <a:spcPct val="20000"/>
              </a:spcBef>
              <a:defRPr/>
            </a:pPr>
            <a:r>
              <a:rPr lang="ru-RU" sz="1600" b="1" dirty="0" err="1"/>
              <a:t>Битумохранилища</a:t>
            </a:r>
            <a:r>
              <a:rPr lang="ru-RU" sz="1400" dirty="0"/>
              <a:t> бывают:</a:t>
            </a:r>
          </a:p>
          <a:p>
            <a:pPr marL="342900" indent="-342900">
              <a:spcBef>
                <a:spcPct val="20000"/>
              </a:spcBef>
              <a:defRPr/>
            </a:pPr>
            <a:endParaRPr lang="ru-RU" sz="1400" dirty="0"/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0" y="5921896"/>
            <a:ext cx="9144000" cy="93610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r>
              <a:rPr lang="ru-RU" sz="1400" b="1" dirty="0"/>
              <a:t>В битуме, </a:t>
            </a:r>
            <a:r>
              <a:rPr lang="ru-RU" sz="1400" dirty="0"/>
              <a:t>поступающем с завода, допускается </a:t>
            </a:r>
            <a:r>
              <a:rPr lang="ru-RU" sz="1400" b="1" dirty="0"/>
              <a:t>содержание влаги до 2,5 %. </a:t>
            </a:r>
            <a:r>
              <a:rPr lang="ru-RU" sz="1400" dirty="0"/>
              <a:t>Однако это выдерживается редко и содержание влаги может достигать 10..15% . </a:t>
            </a:r>
          </a:p>
          <a:p>
            <a:r>
              <a:rPr lang="ru-RU" sz="1400" dirty="0"/>
              <a:t>Для обезвоживания и нагрева его до рабочей температуры 150...170°С применяют специальные установки.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79512" y="2564906"/>
            <a:ext cx="864096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err="1"/>
              <a:t>Битумохранилища</a:t>
            </a:r>
            <a:r>
              <a:rPr lang="ru-RU" sz="1400" dirty="0"/>
              <a:t>: а — ямное, б — </a:t>
            </a:r>
            <a:r>
              <a:rPr lang="ru-RU" sz="1400" dirty="0" err="1"/>
              <a:t>полуямное</a:t>
            </a:r>
            <a:r>
              <a:rPr lang="ru-RU" sz="1400" dirty="0"/>
              <a:t>, в — наземное</a:t>
            </a:r>
            <a:endParaRPr lang="ru-RU" sz="1400" dirty="0"/>
          </a:p>
        </p:txBody>
      </p:sp>
      <p:pic>
        <p:nvPicPr>
          <p:cNvPr id="604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4" y="476672"/>
            <a:ext cx="5934075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0419" name="Picture 3" descr="x46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75656" y="2852936"/>
            <a:ext cx="5601194" cy="2160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9"/>
          <p:cNvSpPr/>
          <p:nvPr/>
        </p:nvSpPr>
        <p:spPr>
          <a:xfrm>
            <a:off x="0" y="5013178"/>
            <a:ext cx="864096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err="1"/>
              <a:t>Битумохранилище</a:t>
            </a:r>
            <a:r>
              <a:rPr lang="ru-RU" sz="1600" b="1" dirty="0"/>
              <a:t> </a:t>
            </a:r>
            <a:r>
              <a:rPr lang="ru-RU" sz="1600" b="1" dirty="0" err="1"/>
              <a:t>пояуямного</a:t>
            </a:r>
            <a:r>
              <a:rPr lang="ru-RU" sz="1600" b="1" dirty="0"/>
              <a:t> типа:</a:t>
            </a:r>
            <a:r>
              <a:rPr lang="ru-RU" sz="1400" dirty="0"/>
              <a:t/>
            </a:r>
            <a:br>
              <a:rPr lang="ru-RU" sz="1400" dirty="0"/>
            </a:br>
            <a:r>
              <a:rPr lang="ru-RU" sz="1400" dirty="0"/>
              <a:t>1 - железнодорожный бункер; 2 - лоток для стока битума; 3 -битум в </a:t>
            </a:r>
            <a:r>
              <a:rPr lang="ru-RU" sz="1400" dirty="0" err="1"/>
              <a:t>битумохранилище</a:t>
            </a:r>
            <a:r>
              <a:rPr lang="ru-RU" sz="1400" dirty="0"/>
              <a:t>, 4 - приямок; 5 - битумный насос; 6 - нагреватель приямка, 7 - </a:t>
            </a:r>
            <a:r>
              <a:rPr lang="ru-RU" sz="1400" dirty="0" err="1"/>
              <a:t>битумопровод</a:t>
            </a:r>
            <a:r>
              <a:rPr lang="ru-RU" sz="1400" dirty="0"/>
              <a:t>; 8 - регистры 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2023605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 txBox="1">
            <a:spLocks/>
          </p:cNvSpPr>
          <p:nvPr/>
        </p:nvSpPr>
        <p:spPr>
          <a:xfrm>
            <a:off x="0" y="116632"/>
            <a:ext cx="9396536" cy="3600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r>
              <a:rPr lang="ru-RU" sz="1600" b="1" i="1" dirty="0" err="1"/>
              <a:t>Битумонагревательное</a:t>
            </a:r>
            <a:r>
              <a:rPr lang="ru-RU" sz="1600" b="1" i="1" dirty="0"/>
              <a:t> оборудование:</a:t>
            </a:r>
            <a:endParaRPr lang="ru-RU" sz="1600" dirty="0"/>
          </a:p>
          <a:p>
            <a:pPr marL="342900" indent="-342900">
              <a:spcBef>
                <a:spcPct val="20000"/>
              </a:spcBef>
              <a:defRPr/>
            </a:pPr>
            <a:endParaRPr lang="ru-RU" sz="14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0" y="2780928"/>
            <a:ext cx="864096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/>
              <a:t>Битумоплавильный агрегат циклического действия</a:t>
            </a:r>
            <a:r>
              <a:rPr lang="ru-RU" sz="1400" dirty="0"/>
              <a:t>:</a:t>
            </a:r>
            <a:br>
              <a:rPr lang="ru-RU" sz="1400" dirty="0"/>
            </a:br>
            <a:r>
              <a:rPr lang="ru-RU" sz="1400" dirty="0"/>
              <a:t>1 - топка в сборе; 2 - котел; 3 - жаровые трубы; 4 - насос</a:t>
            </a:r>
            <a:endParaRPr lang="ru-RU" sz="14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0" y="5877274"/>
            <a:ext cx="864096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/>
              <a:t>Битумоплавильный агрегат непрерывного действия:</a:t>
            </a:r>
            <a:r>
              <a:rPr lang="ru-RU" sz="1400" dirty="0"/>
              <a:t/>
            </a:r>
            <a:br>
              <a:rPr lang="ru-RU" sz="1400" dirty="0"/>
            </a:br>
            <a:r>
              <a:rPr lang="ru-RU" sz="1400" dirty="0"/>
              <a:t>1 - котёл; 2 - насос; 3 - теплообменник; 4 - </a:t>
            </a:r>
            <a:r>
              <a:rPr lang="ru-RU" sz="1400" dirty="0" err="1"/>
              <a:t>пароотделитель</a:t>
            </a:r>
            <a:r>
              <a:rPr lang="ru-RU" sz="1400" dirty="0"/>
              <a:t>; 5 - лоток испарительной камеры; 6 - жаровые трубы; 7 - топка</a:t>
            </a:r>
            <a:endParaRPr lang="ru-RU" sz="1400" dirty="0"/>
          </a:p>
        </p:txBody>
      </p:sp>
      <p:pic>
        <p:nvPicPr>
          <p:cNvPr id="61442" name="Picture 2" descr="x46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5696" y="476674"/>
            <a:ext cx="4824536" cy="21481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43" name="Picture 3" descr="x47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91682" y="3501008"/>
            <a:ext cx="5746057" cy="2304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037724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</TotalTime>
  <Words>358</Words>
  <Application>Microsoft Office PowerPoint</Application>
  <PresentationFormat>Экран (4:3)</PresentationFormat>
  <Paragraphs>50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2" baseType="lpstr">
      <vt:lpstr>Arial</vt:lpstr>
      <vt:lpstr>Calibri</vt:lpstr>
      <vt:lpstr>Calibri Light</vt:lpstr>
      <vt:lpstr>等线</vt:lpstr>
      <vt:lpstr>Symbol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Bakytbek</dc:creator>
  <cp:lastModifiedBy>Bakytbek</cp:lastModifiedBy>
  <cp:revision>2</cp:revision>
  <dcterms:created xsi:type="dcterms:W3CDTF">2020-09-05T15:33:30Z</dcterms:created>
  <dcterms:modified xsi:type="dcterms:W3CDTF">2020-09-05T15:46:19Z</dcterms:modified>
</cp:coreProperties>
</file>